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266" r:id="rId3"/>
    <p:sldId id="455" r:id="rId4"/>
    <p:sldId id="459" r:id="rId5"/>
    <p:sldId id="451" r:id="rId6"/>
    <p:sldId id="458" r:id="rId7"/>
    <p:sldId id="447" r:id="rId8"/>
    <p:sldId id="456" r:id="rId9"/>
    <p:sldId id="460" r:id="rId10"/>
    <p:sldId id="448" r:id="rId11"/>
    <p:sldId id="449" r:id="rId12"/>
    <p:sldId id="457" r:id="rId13"/>
    <p:sldId id="450" r:id="rId14"/>
  </p:sldIdLst>
  <p:sldSz cx="12192000" cy="6858000"/>
  <p:notesSz cx="6858000" cy="9144000"/>
  <p:defaultTextStyle>
    <a:defPPr>
      <a:defRPr lang="zh-CN"/>
    </a:defPPr>
    <a:lvl1pPr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1pPr>
    <a:lvl2pPr marL="4572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2pPr>
    <a:lvl3pPr marL="9144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3pPr>
    <a:lvl4pPr marL="13716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4pPr>
    <a:lvl5pPr marL="18288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16" userDrawn="1">
          <p15:clr>
            <a:srgbClr val="A4A3A4"/>
          </p15:clr>
        </p15:guide>
        <p15:guide id="2" pos="4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FFFF"/>
    <a:srgbClr val="FFFF66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870" autoAdjust="0"/>
    <p:restoredTop sz="94588" autoAdjust="0"/>
  </p:normalViewPr>
  <p:slideViewPr>
    <p:cSldViewPr>
      <p:cViewPr varScale="1">
        <p:scale>
          <a:sx n="107" d="100"/>
          <a:sy n="107" d="100"/>
        </p:scale>
        <p:origin x="-468" y="-96"/>
      </p:cViewPr>
      <p:guideLst>
        <p:guide orient="horz" pos="2016"/>
        <p:guide pos="4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12943E3-7C28-4539-8E67-937EF62226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529739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E1932E-A21F-4954-B118-8F30B5D899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271251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B8A97F-C79E-4050-903D-8627F2CA1290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1701307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B220E3-DB1F-44A3-B834-BAB5D73F670C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1934899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B220E3-DB1F-44A3-B834-BAB5D73F670C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4103601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3AC7-8DAD-4203-A3DF-004F385BD0AA}" type="slidenum">
              <a:rPr lang="en-US" altLang="zh-CN" smtClean="0"/>
              <a:pPr/>
              <a:t>13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660085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EF5E9-FE89-4397-8295-A4F739961F1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810213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3855276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84438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546538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600090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3030373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318152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635307-525D-4F7A-A24A-9851BC33D27A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80075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59FE-F4B8-4A6A-9FBF-34F86042A8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45EB4-1FC5-467D-AC80-8F5CA4532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57BC-9813-4A6E-83B5-B0F8D03AE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DFD6-CFCE-4784-9D21-234C18D64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81BA-73B4-44E5-8BB9-1D95AE3FB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AE872-B79E-4B52-A434-803647A7D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47069-7F89-4CA9-9FD3-19D0EC29DC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4A04-99A5-47E8-A3BA-EE4C5A73B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0558-C045-4BA5-9C24-EA0512A432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76A4-D3BC-4BB9-AD34-76CBF3A83F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1CBE4-77A2-49D4-8001-732DF192A5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B1D3D2-80C9-4313-93D3-7B73176187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09800" y="1827214"/>
            <a:ext cx="7772400" cy="915987"/>
          </a:xfrm>
        </p:spPr>
        <p:txBody>
          <a:bodyPr vert="horz" wrap="square" lIns="115196" tIns="57598" rIns="115196" bIns="57598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种子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检验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</a:t>
            </a:r>
            <a:r>
              <a:rPr lang="zh-CN" altLang="en-US" sz="40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实验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125789" y="3367089"/>
            <a:ext cx="6046787" cy="1939925"/>
          </a:xfrm>
        </p:spPr>
        <p:txBody>
          <a:bodyPr vert="horz" wrap="square" lIns="115196" tIns="57598" rIns="115196" bIns="57598" numCol="1" anchor="t" anchorCtr="0" compatLnSpc="1">
            <a:prstTxWarp prst="textNoShape">
              <a:avLst/>
            </a:prstTxWarp>
          </a:bodyPr>
          <a:lstStyle/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马守才  博士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副教授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西北农林科技大学农学院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Email:mashoucai@nwsuaf.edu.cn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5303839" y="260350"/>
            <a:ext cx="5184775" cy="57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algn="ctr" defTabSz="1152525">
              <a:lnSpc>
                <a:spcPct val="100000"/>
              </a:lnSpc>
              <a:spcBef>
                <a:spcPct val="50000"/>
              </a:spcBef>
            </a:pPr>
            <a:endParaRPr kumimoji="0" lang="zh-CN" altLang="zh-CN" sz="3000" b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2053" name="Group 13"/>
          <p:cNvGrpSpPr>
            <a:grpSpLocks/>
          </p:cNvGrpSpPr>
          <p:nvPr/>
        </p:nvGrpSpPr>
        <p:grpSpPr bwMode="auto">
          <a:xfrm>
            <a:off x="1803400" y="57151"/>
            <a:ext cx="3206750" cy="684213"/>
            <a:chOff x="22" y="27"/>
            <a:chExt cx="2020" cy="323"/>
          </a:xfrm>
        </p:grpSpPr>
        <p:pic>
          <p:nvPicPr>
            <p:cNvPr id="2059" name="Picture 7" descr="西北农大校名-绿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8000"/>
                </a:clrFrom>
                <a:clrTo>
                  <a:srgbClr val="008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78"/>
              <a:ext cx="170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9" descr="校徽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7"/>
              <a:ext cx="3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4" name="Picture 10" descr="sunfl3b[2]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01850" y="4581526"/>
            <a:ext cx="12573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Corn_Grain_MC[2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20188" y="4508501"/>
            <a:ext cx="11731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2" descr="bar01"/>
          <p:cNvPicPr>
            <a:picLocks noChangeAspect="1" noChangeArrowheads="1"/>
          </p:cNvPicPr>
          <p:nvPr/>
        </p:nvPicPr>
        <p:blipFill>
          <a:blip r:embed="rId7"/>
          <a:srcRect t="6946" r="5429" b="16643"/>
          <a:stretch>
            <a:fillRect/>
          </a:stretch>
        </p:blipFill>
        <p:spPr bwMode="auto">
          <a:xfrm>
            <a:off x="1674814" y="928688"/>
            <a:ext cx="3906837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AutoShape 23"/>
          <p:cNvSpPr>
            <a:spLocks noChangeArrowheads="1"/>
          </p:cNvSpPr>
          <p:nvPr/>
        </p:nvSpPr>
        <p:spPr bwMode="auto">
          <a:xfrm>
            <a:off x="1809750" y="1074738"/>
            <a:ext cx="2660650" cy="56356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b"/>
          <a:lstStyle/>
          <a:p>
            <a:pPr latinLnBrk="1">
              <a:lnSpc>
                <a:spcPct val="90000"/>
              </a:lnSpc>
            </a:pPr>
            <a:r>
              <a:rPr kumimoji="0" lang="en-US" altLang="zh-CN" sz="2600" i="1">
                <a:solidFill>
                  <a:schemeClr val="tx1"/>
                </a:solidFill>
                <a:latin typeface="HY견고딕"/>
                <a:ea typeface="宋体" pitchFamily="2" charset="-122"/>
              </a:rPr>
              <a:t> </a:t>
            </a:r>
            <a:r>
              <a:rPr kumimoji="0" lang="zh-CN" altLang="en-US" sz="36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种子学</a:t>
            </a:r>
          </a:p>
        </p:txBody>
      </p:sp>
      <p:sp>
        <p:nvSpPr>
          <p:cNvPr id="2058" name="Line 21"/>
          <p:cNvSpPr>
            <a:spLocks noChangeShapeType="1"/>
          </p:cNvSpPr>
          <p:nvPr/>
        </p:nvSpPr>
        <p:spPr bwMode="auto">
          <a:xfrm>
            <a:off x="2095500" y="990600"/>
            <a:ext cx="76581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85C77F73-0862-4D62-A398-7D3B22513B1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10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024064" y="857251"/>
            <a:ext cx="80724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6. </a:t>
            </a:r>
            <a:r>
              <a:rPr lang="zh-CN" altLang="en-US" sz="2800" dirty="0"/>
              <a:t>填写净度分析的结果报告单</a:t>
            </a:r>
          </a:p>
          <a:p>
            <a:r>
              <a:rPr lang="en-US" sz="2800" dirty="0"/>
              <a:t>    </a:t>
            </a:r>
            <a:r>
              <a:rPr lang="zh-CN" altLang="en-US" sz="2800" dirty="0"/>
              <a:t>净度分析的最后结果精确到</a:t>
            </a:r>
            <a:r>
              <a:rPr lang="en-US" sz="2800" dirty="0"/>
              <a:t>1</a:t>
            </a:r>
            <a:r>
              <a:rPr lang="zh-CN" altLang="en-US" sz="2800" dirty="0"/>
              <a:t>位小数，如果一种成分的百分率低于</a:t>
            </a:r>
            <a:r>
              <a:rPr lang="en-US" sz="2800" dirty="0"/>
              <a:t>0.05</a:t>
            </a:r>
            <a:r>
              <a:rPr lang="zh-CN" altLang="en-US" sz="2800" dirty="0"/>
              <a:t>％，则填为微量，如果一种成分结果为零，则须填报“一</a:t>
            </a:r>
            <a:r>
              <a:rPr lang="en-US" sz="2800" dirty="0"/>
              <a:t>0.0</a:t>
            </a:r>
            <a:r>
              <a:rPr lang="zh-CN" altLang="en-US" sz="2800" dirty="0"/>
              <a:t>一”</a:t>
            </a:r>
            <a:r>
              <a:rPr lang="en-US" sz="2800" dirty="0"/>
              <a:t>(</a:t>
            </a:r>
            <a:r>
              <a:rPr lang="zh-CN" altLang="en-US" sz="2800" dirty="0"/>
              <a:t>见附表</a:t>
            </a:r>
            <a:r>
              <a:rPr lang="en-US" sz="2800" dirty="0"/>
              <a:t>1</a:t>
            </a:r>
            <a:r>
              <a:rPr lang="zh-CN" altLang="en-US" sz="2800" dirty="0"/>
              <a:t>，附表</a:t>
            </a:r>
            <a:r>
              <a:rPr lang="en-US" sz="2800" dirty="0"/>
              <a:t>3)</a:t>
            </a:r>
            <a:r>
              <a:rPr lang="zh-CN" altLang="en-US" sz="2800" dirty="0"/>
              <a:t>。</a:t>
            </a: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5717E2B7-BAD8-4C4E-B54A-DCE203AFD067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11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7" y="785794"/>
            <a:ext cx="8247987" cy="52864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5717E2B7-BAD8-4C4E-B54A-DCE203AFD067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12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10" y="1142984"/>
            <a:ext cx="7597594" cy="35004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71DE6BD-7B4E-4DAD-BCA9-6D2D62EECA06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13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2024064" y="857251"/>
            <a:ext cx="807243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/>
              <a:t>五、作业</a:t>
            </a:r>
          </a:p>
          <a:p>
            <a:r>
              <a:rPr lang="en-US" sz="2800" dirty="0"/>
              <a:t>   (1)</a:t>
            </a:r>
            <a:r>
              <a:rPr lang="zh-CN" altLang="en-US" sz="2800" dirty="0"/>
              <a:t>测定、计算并完成净度分析结果记载表。</a:t>
            </a:r>
            <a:r>
              <a:rPr lang="en-US" sz="2800" dirty="0"/>
              <a:t>    </a:t>
            </a:r>
            <a:endParaRPr lang="zh-CN" altLang="en-US" sz="2800" dirty="0"/>
          </a:p>
          <a:p>
            <a:r>
              <a:rPr lang="en-US" sz="2800" dirty="0"/>
              <a:t>   (2)</a:t>
            </a:r>
            <a:r>
              <a:rPr lang="zh-CN" altLang="en-US" sz="2800" dirty="0"/>
              <a:t>进行净度分析结果报告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09875" y="609600"/>
            <a:ext cx="6643688" cy="838200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latin typeface="黑体" pitchFamily="49" charset="-122"/>
                <a:ea typeface="黑体" pitchFamily="49" charset="-122"/>
              </a:rPr>
              <a:t>实验一</a:t>
            </a:r>
            <a:r>
              <a:rPr lang="en-US" altLang="en-US" sz="3600" b="1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种子的净度分析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828800"/>
            <a:ext cx="4038600" cy="609600"/>
          </a:xfrm>
        </p:spPr>
        <p:txBody>
          <a:bodyPr/>
          <a:lstStyle/>
          <a:p>
            <a:pPr>
              <a:defRPr/>
            </a:pPr>
            <a:r>
              <a:rPr lang="zh-CN" altLang="en-US" b="1" kern="1200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一、目的要求</a:t>
            </a:r>
            <a:endParaRPr lang="zh-CN" altLang="en-US" b="1" kern="120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452688" y="2695576"/>
            <a:ext cx="76438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(1)</a:t>
            </a:r>
            <a:r>
              <a:rPr lang="zh-CN" altLang="en-US" sz="2800" dirty="0"/>
              <a:t> 识别净种子、其它植物种子和杂质</a:t>
            </a:r>
            <a:endParaRPr lang="en-US" altLang="zh-CN" sz="2800" dirty="0"/>
          </a:p>
          <a:p>
            <a:r>
              <a:rPr lang="en-US" altLang="zh-CN" sz="2800" dirty="0"/>
              <a:t>(2)</a:t>
            </a:r>
            <a:r>
              <a:rPr lang="zh-CN" altLang="en-US" sz="2800" dirty="0"/>
              <a:t>掌握种子净度的分析技术；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1620ECF7-632A-4253-B87E-C72C3BDB3FF8}" type="slidenum">
              <a:rPr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3</a:t>
            </a:fld>
            <a:endParaRPr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266244" name="Text Box 3"/>
          <p:cNvSpPr txBox="1">
            <a:spLocks noChangeArrowheads="1"/>
          </p:cNvSpPr>
          <p:nvPr/>
        </p:nvSpPr>
        <p:spPr bwMode="auto">
          <a:xfrm>
            <a:off x="2493964" y="2065338"/>
            <a:ext cx="1944687" cy="7386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/>
              <a:t>净种子</a:t>
            </a:r>
          </a:p>
        </p:txBody>
      </p:sp>
      <p:sp>
        <p:nvSpPr>
          <p:cNvPr id="266245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667251" y="3000373"/>
            <a:ext cx="5510213" cy="1384995"/>
          </a:xfrm>
          <a:prstGeom prst="rect">
            <a:avLst/>
          </a:prstGeom>
          <a:noFill/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净种子以外的任何植物种类的种子单位，可采用净种子定义所规定的区别特征。</a:t>
            </a:r>
          </a:p>
        </p:txBody>
      </p:sp>
      <p:sp>
        <p:nvSpPr>
          <p:cNvPr id="266246" name="Rectangl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67250" y="4572009"/>
            <a:ext cx="5543550" cy="954107"/>
          </a:xfrm>
          <a:prstGeom prst="rect">
            <a:avLst/>
          </a:prstGeom>
          <a:noFill/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除净种子和其他植物种子以外的种子和所有其他物质和构造。</a:t>
            </a:r>
          </a:p>
        </p:txBody>
      </p:sp>
      <p:sp>
        <p:nvSpPr>
          <p:cNvPr id="266247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67251" y="1543940"/>
            <a:ext cx="5472113" cy="1384995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送验者所叙述的种</a:t>
            </a:r>
            <a:r>
              <a:rPr lang="en-US" altLang="zh-CN" sz="2800" dirty="0"/>
              <a:t>(</a:t>
            </a:r>
            <a:r>
              <a:rPr lang="zh-CN" altLang="en-US" sz="2800" dirty="0"/>
              <a:t>包括种的全部植物学变种和栽培品种</a:t>
            </a:r>
            <a:r>
              <a:rPr lang="en-US" altLang="zh-CN" sz="2800" dirty="0"/>
              <a:t>)</a:t>
            </a:r>
            <a:r>
              <a:rPr lang="zh-CN" altLang="en-US" sz="2800" dirty="0"/>
              <a:t>符合规程要求的种子单位或构造。 </a:t>
            </a:r>
          </a:p>
        </p:txBody>
      </p:sp>
      <p:sp>
        <p:nvSpPr>
          <p:cNvPr id="266248" name="Rectangle 7"/>
          <p:cNvSpPr>
            <a:spLocks noChangeArrowheads="1"/>
          </p:cNvSpPr>
          <p:nvPr/>
        </p:nvSpPr>
        <p:spPr bwMode="auto">
          <a:xfrm>
            <a:off x="2292350" y="3513138"/>
            <a:ext cx="2363788" cy="73866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 dirty="0"/>
              <a:t>其他植物种子</a:t>
            </a:r>
          </a:p>
        </p:txBody>
      </p:sp>
      <p:sp>
        <p:nvSpPr>
          <p:cNvPr id="266249" name="Rectangle 8"/>
          <p:cNvSpPr>
            <a:spLocks noChangeArrowheads="1"/>
          </p:cNvSpPr>
          <p:nvPr/>
        </p:nvSpPr>
        <p:spPr bwMode="auto">
          <a:xfrm>
            <a:off x="2324100" y="4648200"/>
            <a:ext cx="2057400" cy="73866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/>
              <a:t>杂质</a:t>
            </a:r>
          </a:p>
        </p:txBody>
      </p:sp>
      <p:sp>
        <p:nvSpPr>
          <p:cNvPr id="266250" name="AutoShape 9"/>
          <p:cNvSpPr>
            <a:spLocks/>
          </p:cNvSpPr>
          <p:nvPr/>
        </p:nvSpPr>
        <p:spPr bwMode="auto">
          <a:xfrm>
            <a:off x="1924050" y="2133601"/>
            <a:ext cx="215900" cy="2809875"/>
          </a:xfrm>
          <a:prstGeom prst="leftBrace">
            <a:avLst>
              <a:gd name="adj1" fmla="val 1084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1152525">
              <a:lnSpc>
                <a:spcPct val="50000"/>
              </a:lnSpc>
              <a:spcBef>
                <a:spcPct val="50000"/>
              </a:spcBef>
            </a:pPr>
            <a:endParaRPr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30400" y="981076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/>
              <a:t>二、实验原理</a:t>
            </a:r>
            <a:endParaRPr lang="zh-CN" altLang="en-US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4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29" y="2071679"/>
            <a:ext cx="5545149" cy="414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81225" y="686684"/>
            <a:ext cx="72120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/>
              <a:t>玉米属、小麦属、黑麦属、小黑麦属</a:t>
            </a:r>
          </a:p>
          <a:p>
            <a:pPr algn="just">
              <a:lnSpc>
                <a:spcPct val="100000"/>
              </a:lnSpc>
            </a:pPr>
            <a:r>
              <a:rPr lang="zh-CN" altLang="en-US" sz="2800" dirty="0"/>
              <a:t>  </a:t>
            </a:r>
            <a:r>
              <a:rPr lang="en-US" altLang="zh-CN" sz="2800" dirty="0"/>
              <a:t>(1)</a:t>
            </a:r>
            <a:r>
              <a:rPr lang="zh-CN" altLang="en-US" sz="2800" dirty="0"/>
              <a:t>颖果；</a:t>
            </a:r>
          </a:p>
          <a:p>
            <a:pPr algn="just">
              <a:lnSpc>
                <a:spcPct val="100000"/>
              </a:lnSpc>
            </a:pPr>
            <a:r>
              <a:rPr lang="zh-CN" altLang="en-US" sz="2800" dirty="0"/>
              <a:t>  </a:t>
            </a:r>
            <a:r>
              <a:rPr lang="en-US" altLang="zh-CN" sz="2800" dirty="0"/>
              <a:t>(2)</a:t>
            </a:r>
            <a:r>
              <a:rPr lang="zh-CN" altLang="en-US" sz="2800" dirty="0"/>
              <a:t>大小超过原来一半的破损颖果。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5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30400" y="981076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/>
              <a:t>三、材料和用具   （见实验过程）</a:t>
            </a:r>
            <a:endParaRPr lang="zh-CN" altLang="en-US" sz="2800" b="0">
              <a:solidFill>
                <a:schemeClr val="tx1"/>
              </a:solidFill>
            </a:endParaRP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1952626" y="1857375"/>
            <a:ext cx="27098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四、方法和步骤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2024064" y="2643188"/>
            <a:ext cx="80724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1</a:t>
            </a:r>
            <a:r>
              <a:rPr lang="zh-CN" altLang="en-US" sz="2800" dirty="0"/>
              <a:t>．送验样品的称重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/>
              <a:t>)</a:t>
            </a:r>
            <a:endParaRPr lang="zh-CN" altLang="en-US" sz="2800" dirty="0"/>
          </a:p>
          <a:p>
            <a:r>
              <a:rPr lang="en-US" sz="2800" dirty="0"/>
              <a:t>  2.</a:t>
            </a:r>
            <a:r>
              <a:rPr lang="zh-CN" altLang="en-US" sz="2800" dirty="0"/>
              <a:t>重型混杂物的检查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/>
              <a:t>; </a:t>
            </a:r>
            <a:r>
              <a:rPr lang="zh-CN" altLang="en-US" sz="2800" dirty="0"/>
              <a:t>重型其他植物种子重量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zh-CN" altLang="en-US" sz="2800" dirty="0"/>
              <a:t>，重型杂质重量</a:t>
            </a:r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)</a:t>
            </a:r>
            <a:r>
              <a:rPr lang="zh-CN" altLang="en-US" sz="2800" dirty="0"/>
              <a:t>。</a:t>
            </a:r>
          </a:p>
          <a:p>
            <a:r>
              <a:rPr lang="en-US" sz="2800" dirty="0"/>
              <a:t>  3</a:t>
            </a:r>
            <a:r>
              <a:rPr lang="zh-CN" altLang="en-US" sz="2800" dirty="0"/>
              <a:t>．试验样品的分取</a:t>
            </a:r>
          </a:p>
          <a:p>
            <a:r>
              <a:rPr lang="en-US" sz="2800" dirty="0"/>
              <a:t>  </a:t>
            </a:r>
            <a:r>
              <a:rPr lang="zh-CN" altLang="en-US" sz="2800" dirty="0"/>
              <a:t>送验样品混匀</a:t>
            </a:r>
            <a:r>
              <a:rPr lang="en-US" sz="2800" dirty="0"/>
              <a:t>--</a:t>
            </a:r>
            <a:r>
              <a:rPr lang="en-US" altLang="zh-CN" sz="2800" dirty="0"/>
              <a:t>--</a:t>
            </a:r>
            <a:r>
              <a:rPr lang="zh-CN" altLang="en-US" sz="2800" dirty="0"/>
              <a:t>分取试验样品一份，或半试样两份</a:t>
            </a:r>
            <a:r>
              <a:rPr lang="en-US" sz="2800" dirty="0"/>
              <a:t>----</a:t>
            </a:r>
            <a:r>
              <a:rPr lang="zh-CN" altLang="en-US" sz="2800" dirty="0"/>
              <a:t>称重（</a:t>
            </a:r>
            <a:r>
              <a:rPr lang="en-US" sz="2800" dirty="0">
                <a:solidFill>
                  <a:srgbClr val="FF0000"/>
                </a:solidFill>
              </a:rPr>
              <a:t>01</a:t>
            </a:r>
            <a:r>
              <a:rPr lang="zh-CN" altLang="en-US" sz="2800" dirty="0"/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6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6" name="Picture 3" descr="bia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7" y="1428736"/>
            <a:ext cx="7769977" cy="3643338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7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 </a:t>
            </a:r>
            <a:r>
              <a:rPr lang="en-US" sz="2800" dirty="0"/>
              <a:t>4</a:t>
            </a:r>
            <a:r>
              <a:rPr lang="zh-CN" altLang="en-US" sz="2800" dirty="0"/>
              <a:t>．试样的分离</a:t>
            </a:r>
          </a:p>
          <a:p>
            <a:r>
              <a:rPr lang="en-US" sz="2800" dirty="0"/>
              <a:t>   </a:t>
            </a:r>
            <a:r>
              <a:rPr lang="zh-CN" altLang="en-US" sz="2800" dirty="0"/>
              <a:t>净种子（</a:t>
            </a:r>
            <a:r>
              <a:rPr lang="en-US" sz="2800" dirty="0">
                <a:solidFill>
                  <a:srgbClr val="FF0000"/>
                </a:solidFill>
              </a:rPr>
              <a:t>02</a:t>
            </a:r>
            <a:r>
              <a:rPr lang="zh-CN" altLang="en-US" sz="2800" dirty="0"/>
              <a:t>）、其他植物种子（</a:t>
            </a:r>
            <a:r>
              <a:rPr lang="en-US" sz="2800" dirty="0">
                <a:solidFill>
                  <a:srgbClr val="FF0000"/>
                </a:solidFill>
              </a:rPr>
              <a:t>03</a:t>
            </a:r>
            <a:r>
              <a:rPr lang="zh-CN" altLang="en-US" sz="2800" dirty="0"/>
              <a:t>）、杂质（</a:t>
            </a:r>
            <a:r>
              <a:rPr lang="en-US" sz="2800" dirty="0">
                <a:solidFill>
                  <a:srgbClr val="FF0000"/>
                </a:solidFill>
              </a:rPr>
              <a:t>04</a:t>
            </a:r>
            <a:r>
              <a:rPr lang="zh-CN" altLang="en-US" sz="2800" dirty="0"/>
              <a:t>）</a:t>
            </a:r>
          </a:p>
          <a:p>
            <a:r>
              <a:rPr lang="en-US" sz="2800" dirty="0"/>
              <a:t>  5</a:t>
            </a:r>
            <a:r>
              <a:rPr lang="zh-CN" altLang="en-US" sz="2800" dirty="0"/>
              <a:t>．结果计算</a:t>
            </a:r>
          </a:p>
          <a:p>
            <a:r>
              <a:rPr lang="en-US" sz="2800" dirty="0"/>
              <a:t>  (1)</a:t>
            </a:r>
            <a:r>
              <a:rPr lang="zh-CN" altLang="en-US" sz="2800" dirty="0"/>
              <a:t>核查各成分的重量之和与样品原来的重量之差有否超过</a:t>
            </a:r>
            <a:r>
              <a:rPr lang="en-US" sz="2800" dirty="0"/>
              <a:t>5</a:t>
            </a:r>
            <a:r>
              <a:rPr lang="zh-CN" altLang="en-US" sz="2800" dirty="0"/>
              <a:t>％。∣</a:t>
            </a:r>
            <a:r>
              <a:rPr lang="en-US" altLang="zh-CN" sz="2800" dirty="0">
                <a:solidFill>
                  <a:srgbClr val="FF0000"/>
                </a:solidFill>
              </a:rPr>
              <a:t>01</a:t>
            </a:r>
            <a:r>
              <a:rPr lang="en-US" altLang="zh-CN" sz="2800" dirty="0"/>
              <a:t>-(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03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04</a:t>
            </a:r>
            <a:r>
              <a:rPr lang="en-US" altLang="zh-CN" sz="2800" dirty="0"/>
              <a:t>)</a:t>
            </a:r>
            <a:r>
              <a:rPr lang="zh-CN" altLang="en-US" sz="2800" dirty="0"/>
              <a:t>∣≤</a:t>
            </a:r>
            <a:r>
              <a:rPr lang="en-US" altLang="zh-CN" sz="2800" dirty="0">
                <a:solidFill>
                  <a:srgbClr val="FF0000"/>
                </a:solidFill>
              </a:rPr>
              <a:t>01</a:t>
            </a:r>
            <a:r>
              <a:rPr lang="en-US" altLang="zh-CN" sz="2800" dirty="0"/>
              <a:t>×5%</a:t>
            </a:r>
            <a:endParaRPr lang="zh-CN" altLang="en-US" sz="2800" dirty="0"/>
          </a:p>
          <a:p>
            <a:r>
              <a:rPr lang="en-US" sz="2800" dirty="0"/>
              <a:t>  (2)</a:t>
            </a:r>
            <a:r>
              <a:rPr lang="zh-CN" altLang="en-US" sz="2800" dirty="0"/>
              <a:t>计算每一份</a:t>
            </a:r>
            <a:r>
              <a:rPr lang="en-US" sz="2800" dirty="0"/>
              <a:t>[</a:t>
            </a:r>
            <a:r>
              <a:rPr lang="zh-CN" altLang="en-US" sz="2800" dirty="0"/>
              <a:t>半</a:t>
            </a:r>
            <a:r>
              <a:rPr lang="en-US" sz="2800" dirty="0"/>
              <a:t>]</a:t>
            </a:r>
            <a:r>
              <a:rPr lang="zh-CN" altLang="en-US" sz="2800" dirty="0"/>
              <a:t>试样的净种子的百分率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、其他植物种子的百分率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OS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、及杂质的百分率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)</a:t>
            </a:r>
            <a:r>
              <a:rPr lang="zh-CN" altLang="en-US" sz="2800" dirty="0"/>
              <a:t>：  </a:t>
            </a:r>
            <a:r>
              <a:rPr lang="en-US" sz="2800" dirty="0">
                <a:solidFill>
                  <a:srgbClr val="FF0000"/>
                </a:solidFill>
              </a:rPr>
              <a:t> 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altLang="zh-CN" sz="2800" dirty="0"/>
              <a:t>=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/ (</a:t>
            </a:r>
            <a:r>
              <a:rPr lang="en-US" altLang="zh-CN" sz="2800" dirty="0">
                <a:solidFill>
                  <a:srgbClr val="FF0000"/>
                </a:solidFill>
              </a:rPr>
              <a:t>02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03</a:t>
            </a:r>
            <a:r>
              <a:rPr lang="en-US" altLang="zh-CN" sz="2800" dirty="0"/>
              <a:t>+</a:t>
            </a:r>
            <a:r>
              <a:rPr lang="en-US" altLang="zh-CN" sz="2800" dirty="0">
                <a:solidFill>
                  <a:srgbClr val="FF0000"/>
                </a:solidFill>
              </a:rPr>
              <a:t>04</a:t>
            </a:r>
            <a:r>
              <a:rPr lang="en-US" altLang="zh-CN" sz="2800" dirty="0"/>
              <a:t>)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8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 (3)</a:t>
            </a:r>
            <a:r>
              <a:rPr lang="zh-CN" altLang="en-US" sz="2800" dirty="0"/>
              <a:t>分析误差：</a:t>
            </a:r>
            <a:endParaRPr lang="en-US" altLang="zh-CN" sz="2800" dirty="0"/>
          </a:p>
          <a:p>
            <a:r>
              <a:rPr lang="en-US" altLang="zh-CN" sz="2800" dirty="0"/>
              <a:t>     A.</a:t>
            </a:r>
            <a:r>
              <a:rPr lang="zh-CN" altLang="en-US" sz="2800" dirty="0"/>
              <a:t>计算各组分百分率平均值</a:t>
            </a:r>
            <a:endParaRPr lang="en-US" altLang="zh-CN" sz="2800" dirty="0"/>
          </a:p>
          <a:p>
            <a:r>
              <a:rPr lang="en-US" altLang="zh-CN" sz="2800" dirty="0"/>
              <a:t>     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en-US" altLang="zh-CN" sz="2800" dirty="0"/>
              <a:t>.</a:t>
            </a:r>
            <a:r>
              <a:rPr lang="zh-CN" altLang="en-US" sz="2800" dirty="0"/>
              <a:t>计算各组分差值</a:t>
            </a:r>
            <a:endParaRPr lang="en-US" altLang="zh-CN" sz="2800" dirty="0"/>
          </a:p>
          <a:p>
            <a:r>
              <a:rPr lang="en-US" altLang="zh-CN" sz="2800" dirty="0"/>
              <a:t>     </a:t>
            </a:r>
            <a:r>
              <a:rPr lang="en-US" altLang="zh-CN" sz="2800" dirty="0">
                <a:solidFill>
                  <a:srgbClr val="FF0000"/>
                </a:solidFill>
              </a:rPr>
              <a:t>C</a:t>
            </a:r>
            <a:r>
              <a:rPr lang="en-US" altLang="zh-CN" sz="2800" dirty="0"/>
              <a:t>.</a:t>
            </a:r>
            <a:r>
              <a:rPr lang="zh-CN" altLang="en-US" sz="2800" dirty="0"/>
              <a:t>依据平均值查净度分析容许差距值</a:t>
            </a:r>
            <a:endParaRPr lang="en-US" altLang="zh-CN" sz="2800" dirty="0"/>
          </a:p>
          <a:p>
            <a:r>
              <a:rPr lang="en-US" altLang="zh-CN" sz="2800" dirty="0"/>
              <a:t>     D.</a:t>
            </a:r>
            <a:r>
              <a:rPr lang="zh-CN" altLang="en-US" sz="2800" dirty="0"/>
              <a:t>比较 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zh-CN" altLang="en-US" sz="2800" dirty="0"/>
              <a:t>≤</a:t>
            </a:r>
            <a:r>
              <a:rPr lang="en-US" altLang="zh-CN" sz="2800" dirty="0">
                <a:solidFill>
                  <a:srgbClr val="FF0000"/>
                </a:solidFill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   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9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2024064" y="85725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 (4)</a:t>
            </a:r>
            <a:r>
              <a:rPr lang="zh-CN" altLang="en-US" sz="2800" dirty="0"/>
              <a:t>含重型混杂物样品的最后换算结果的计算：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   </a:t>
            </a:r>
            <a:r>
              <a:rPr lang="pt-BR" sz="2800" dirty="0">
                <a:solidFill>
                  <a:srgbClr val="FF0000"/>
                </a:solidFill>
              </a:rPr>
              <a:t>P</a:t>
            </a:r>
            <a:r>
              <a:rPr lang="pt-BR" sz="2800" baseline="-25000" dirty="0">
                <a:solidFill>
                  <a:srgbClr val="FF0000"/>
                </a:solidFill>
              </a:rPr>
              <a:t>2</a:t>
            </a:r>
            <a:r>
              <a:rPr lang="pt-BR" sz="2800" dirty="0"/>
              <a:t>(%)=P</a:t>
            </a:r>
            <a:r>
              <a:rPr lang="pt-BR" sz="2800" baseline="-25000" dirty="0"/>
              <a:t>1</a:t>
            </a:r>
            <a:r>
              <a:rPr lang="en-US" altLang="zh-CN" sz="2800" dirty="0"/>
              <a:t>×</a:t>
            </a:r>
            <a:r>
              <a:rPr lang="pt-BR" sz="2800" dirty="0"/>
              <a:t>[(M-m)/M]</a:t>
            </a:r>
            <a:endParaRPr lang="zh-CN" altLang="en-US" sz="2800" dirty="0"/>
          </a:p>
          <a:p>
            <a:r>
              <a:rPr lang="pt-BR" sz="2800" dirty="0"/>
              <a:t>    </a:t>
            </a:r>
            <a:r>
              <a:rPr lang="pt-BR" sz="2800" dirty="0">
                <a:solidFill>
                  <a:srgbClr val="FF0000"/>
                </a:solidFill>
              </a:rPr>
              <a:t>OS</a:t>
            </a:r>
            <a:r>
              <a:rPr lang="pt-BR" sz="2800" baseline="-25000" dirty="0">
                <a:solidFill>
                  <a:srgbClr val="FF0000"/>
                </a:solidFill>
              </a:rPr>
              <a:t>2</a:t>
            </a:r>
            <a:r>
              <a:rPr lang="pt-BR" sz="2800" dirty="0"/>
              <a:t>(%)=OS</a:t>
            </a:r>
            <a:r>
              <a:rPr lang="pt-BR" sz="2800" baseline="-25000" dirty="0"/>
              <a:t>1</a:t>
            </a:r>
            <a:r>
              <a:rPr lang="en-US" altLang="zh-CN" sz="2800" dirty="0"/>
              <a:t>×</a:t>
            </a:r>
            <a:r>
              <a:rPr lang="pt-BR" sz="2800" dirty="0"/>
              <a:t>[(M-m)/M]+(m</a:t>
            </a:r>
            <a:r>
              <a:rPr lang="pt-BR" sz="2800" baseline="-25000" dirty="0"/>
              <a:t>1</a:t>
            </a:r>
            <a:r>
              <a:rPr lang="pt-BR" sz="2800" dirty="0"/>
              <a:t>/M)</a:t>
            </a:r>
            <a:r>
              <a:rPr lang="en-US" altLang="zh-CN" sz="2800" dirty="0"/>
              <a:t>×</a:t>
            </a:r>
            <a:r>
              <a:rPr lang="pt-BR" sz="2800" dirty="0"/>
              <a:t>100</a:t>
            </a:r>
            <a:endParaRPr lang="zh-CN" altLang="en-US" sz="2800" dirty="0"/>
          </a:p>
          <a:p>
            <a:r>
              <a:rPr lang="pt-BR" sz="2800" dirty="0"/>
              <a:t>    </a:t>
            </a:r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(%)=I</a:t>
            </a:r>
            <a:r>
              <a:rPr lang="en-US" sz="2800" baseline="-25000" dirty="0"/>
              <a:t>1</a:t>
            </a:r>
            <a:r>
              <a:rPr lang="en-US" altLang="zh-CN" sz="2800" dirty="0"/>
              <a:t>×</a:t>
            </a:r>
            <a:r>
              <a:rPr lang="en-US" sz="2800" dirty="0"/>
              <a:t>[(M-m)/M]+(m</a:t>
            </a:r>
            <a:r>
              <a:rPr lang="en-US" sz="2800" baseline="-25000" dirty="0"/>
              <a:t>2</a:t>
            </a:r>
            <a:r>
              <a:rPr lang="en-US" sz="2800" dirty="0"/>
              <a:t>/M) </a:t>
            </a:r>
            <a:r>
              <a:rPr lang="en-US" altLang="zh-CN" sz="2800" dirty="0"/>
              <a:t>×</a:t>
            </a:r>
            <a:r>
              <a:rPr lang="en-US" sz="2800" dirty="0"/>
              <a:t>100</a:t>
            </a:r>
            <a:endParaRPr lang="zh-CN" altLang="en-US" sz="2800" dirty="0"/>
          </a:p>
          <a:p>
            <a:r>
              <a:rPr lang="en-US" sz="2800" dirty="0"/>
              <a:t>    (5)</a:t>
            </a:r>
            <a:r>
              <a:rPr lang="zh-CN" altLang="en-US" sz="2800" dirty="0"/>
              <a:t>百分率的修约</a:t>
            </a:r>
            <a:r>
              <a:rPr lang="en-US" sz="2800" dirty="0"/>
              <a:t>  </a:t>
            </a:r>
            <a:r>
              <a:rPr lang="zh-CN" altLang="en-US" sz="2800" dirty="0"/>
              <a:t>各成分的百分率相加应为</a:t>
            </a:r>
            <a:r>
              <a:rPr lang="en-US" sz="2800" dirty="0"/>
              <a:t>100.0</a:t>
            </a:r>
            <a:r>
              <a:rPr lang="zh-CN" altLang="en-US" sz="2800" dirty="0"/>
              <a:t>％，如为</a:t>
            </a:r>
            <a:r>
              <a:rPr lang="en-US" sz="2800" dirty="0"/>
              <a:t>99.9</a:t>
            </a:r>
            <a:r>
              <a:rPr lang="zh-CN" altLang="en-US" sz="2800" dirty="0"/>
              <a:t>％或</a:t>
            </a:r>
            <a:r>
              <a:rPr lang="en-US" sz="2800" dirty="0"/>
              <a:t>100.1</a:t>
            </a:r>
            <a:r>
              <a:rPr lang="zh-CN" altLang="en-US" sz="2800" dirty="0"/>
              <a:t>％则在最大的百分率上加上或减去不足或超过之数。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E2E2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582</Words>
  <Application>Microsoft Office PowerPoint</Application>
  <PresentationFormat>自定义</PresentationFormat>
  <Paragraphs>69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默认设计模板</vt:lpstr>
      <vt:lpstr>种子检验学实验</vt:lpstr>
      <vt:lpstr>实验一  种子的净度分析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>西北农林科技大学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马守才</dc:creator>
  <cp:lastModifiedBy>lenovo</cp:lastModifiedBy>
  <cp:revision>85</cp:revision>
  <dcterms:created xsi:type="dcterms:W3CDTF">2002-12-16T12:12:11Z</dcterms:created>
  <dcterms:modified xsi:type="dcterms:W3CDTF">2016-03-21T07:18:29Z</dcterms:modified>
</cp:coreProperties>
</file>